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33"/>
  </p:handoutMasterIdLst>
  <p:sldIdLst>
    <p:sldId id="256" r:id="rId2"/>
    <p:sldId id="266" r:id="rId3"/>
    <p:sldId id="257" r:id="rId4"/>
    <p:sldId id="293" r:id="rId5"/>
    <p:sldId id="291" r:id="rId6"/>
    <p:sldId id="265" r:id="rId7"/>
    <p:sldId id="258" r:id="rId8"/>
    <p:sldId id="259" r:id="rId9"/>
    <p:sldId id="260" r:id="rId10"/>
    <p:sldId id="283" r:id="rId11"/>
    <p:sldId id="262" r:id="rId12"/>
    <p:sldId id="263" r:id="rId13"/>
    <p:sldId id="264" r:id="rId14"/>
    <p:sldId id="284" r:id="rId15"/>
    <p:sldId id="267" r:id="rId16"/>
    <p:sldId id="268" r:id="rId17"/>
    <p:sldId id="285" r:id="rId18"/>
    <p:sldId id="270" r:id="rId19"/>
    <p:sldId id="271" r:id="rId20"/>
    <p:sldId id="286" r:id="rId21"/>
    <p:sldId id="272" r:id="rId22"/>
    <p:sldId id="276" r:id="rId23"/>
    <p:sldId id="274" r:id="rId24"/>
    <p:sldId id="277" r:id="rId25"/>
    <p:sldId id="278" r:id="rId26"/>
    <p:sldId id="279" r:id="rId27"/>
    <p:sldId id="289" r:id="rId28"/>
    <p:sldId id="294" r:id="rId29"/>
    <p:sldId id="290" r:id="rId30"/>
    <p:sldId id="273" r:id="rId31"/>
    <p:sldId id="281" r:id="rId32"/>
  </p:sldIdLst>
  <p:sldSz cx="12192000" cy="6858000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5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1076-31B9-4415-A688-A231609BF3CC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26513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5337-5748-4C47-A74E-E6D8937F0B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25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67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91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34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4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4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79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84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1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66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6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70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13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8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36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39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4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B7799-5813-463F-A6A0-7B3047E7A952}" type="datetimeFigureOut">
              <a:rPr lang="en-CA" smtClean="0"/>
              <a:t>04/04/2018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6D5CE3-EE86-4CE9-8929-211C84C43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71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ao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107" y="4397455"/>
            <a:ext cx="11007969" cy="14054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CA" sz="6000" dirty="0" smtClean="0"/>
              <a:t>Tuesday, April 10</a:t>
            </a:r>
            <a:r>
              <a:rPr lang="en-CA" sz="6000" dirty="0"/>
              <a:t>, </a:t>
            </a:r>
            <a:r>
              <a:rPr lang="en-CA" sz="6000" dirty="0" smtClean="0"/>
              <a:t>2018</a:t>
            </a:r>
          </a:p>
          <a:p>
            <a:pPr algn="ctr"/>
            <a:r>
              <a:rPr lang="en-CA" sz="6000" dirty="0" smtClean="0"/>
              <a:t>Arrive At 8:30</a:t>
            </a:r>
            <a:endParaRPr lang="en-CA" sz="6000" dirty="0"/>
          </a:p>
        </p:txBody>
      </p:sp>
      <p:pic>
        <p:nvPicPr>
          <p:cNvPr id="1028" name="Picture 4" descr="http://chs.hwcdsb.ca/school/studentassessment/?fileID=45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2" y="621323"/>
            <a:ext cx="4475520" cy="338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twist.com/blog/wp-content/uploads/2014/10/be-on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83" y="1894132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1309" y="700427"/>
            <a:ext cx="7911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ea typeface="ＭＳ Ｐゴシック" charset="-128"/>
              </a:rPr>
              <a:t>Punctuality &amp; Absenteeism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4346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78" y="24618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b="0" cap="all" dirty="0">
                <a:latin typeface="+mn-lt"/>
                <a:ea typeface="ＭＳ Ｐゴシック" charset="-128"/>
              </a:rPr>
              <a:t>Punctuality &amp; Absenteeism</a:t>
            </a:r>
            <a:endParaRPr lang="en-CA" sz="4400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3" y="2329635"/>
            <a:ext cx="11072445" cy="364913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200" dirty="0"/>
              <a:t>You must be in your seat and ready to start at </a:t>
            </a:r>
            <a:r>
              <a:rPr lang="en-US" sz="4000" b="1" dirty="0" smtClean="0"/>
              <a:t>8:45 </a:t>
            </a:r>
            <a:r>
              <a:rPr lang="en-US" sz="4000" b="1" dirty="0"/>
              <a:t>a.m. </a:t>
            </a:r>
          </a:p>
          <a:p>
            <a:pPr marL="0" indent="0">
              <a:buNone/>
              <a:defRPr/>
            </a:pPr>
            <a:r>
              <a:rPr lang="en-US" sz="3200" dirty="0"/>
              <a:t>s</a:t>
            </a:r>
            <a:r>
              <a:rPr lang="en-US" sz="3200" dirty="0" smtClean="0"/>
              <a:t>o that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200" dirty="0"/>
              <a:t>you have the correct test material registered to your name.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200" dirty="0"/>
              <a:t>you hear the instructions the teacher will give you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CA" sz="3200" dirty="0" smtClean="0"/>
              <a:t>check </a:t>
            </a:r>
            <a:r>
              <a:rPr lang="en-CA" sz="3200" dirty="0"/>
              <a:t>the identification numbers of your </a:t>
            </a:r>
            <a:r>
              <a:rPr lang="en-CA" sz="3200" dirty="0" smtClean="0"/>
              <a:t>documents </a:t>
            </a:r>
            <a:r>
              <a:rPr lang="en-CA" sz="3200" dirty="0"/>
              <a:t>to see that the final 12 digits all match. If they do not, report the problem to the teacher in charge.</a:t>
            </a:r>
            <a:endParaRPr lang="en-US" sz="32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47112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40" y="419725"/>
            <a:ext cx="10131425" cy="1199213"/>
          </a:xfrm>
        </p:spPr>
        <p:txBody>
          <a:bodyPr>
            <a:normAutofit/>
          </a:bodyPr>
          <a:lstStyle/>
          <a:p>
            <a:pPr algn="ctr"/>
            <a:r>
              <a:rPr lang="en-US" sz="4400" b="0" cap="all" dirty="0">
                <a:latin typeface="+mn-lt"/>
                <a:ea typeface="ＭＳ Ｐゴシック" charset="-128"/>
              </a:rPr>
              <a:t>Punctuality</a:t>
            </a:r>
            <a:r>
              <a:rPr lang="en-US" sz="4400" b="0" dirty="0">
                <a:latin typeface="+mn-lt"/>
                <a:ea typeface="ＭＳ Ｐゴシック" charset="-128"/>
              </a:rPr>
              <a:t> &amp; </a:t>
            </a:r>
            <a:r>
              <a:rPr lang="en-US" sz="4400" b="0" cap="all" dirty="0">
                <a:latin typeface="+mn-lt"/>
                <a:ea typeface="ＭＳ Ｐゴシック" charset="-128"/>
              </a:rPr>
              <a:t>Absenteeism</a:t>
            </a:r>
            <a:endParaRPr lang="en-CA" sz="4400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63515"/>
            <a:ext cx="10298722" cy="3867461"/>
          </a:xfrm>
        </p:spPr>
        <p:txBody>
          <a:bodyPr>
            <a:normAutofit lnSpcReduction="10000"/>
          </a:bodyPr>
          <a:lstStyle/>
          <a:p>
            <a:r>
              <a:rPr lang="en-CA" sz="3200" dirty="0" smtClean="0"/>
              <a:t>Write down the room you are writing</a:t>
            </a:r>
            <a:endParaRPr lang="en-CA" sz="3200" dirty="0"/>
          </a:p>
          <a:p>
            <a:endParaRPr lang="en-CA" sz="3200" dirty="0"/>
          </a:p>
          <a:p>
            <a:r>
              <a:rPr lang="en-CA" sz="3200" dirty="0" smtClean="0"/>
              <a:t>Check the </a:t>
            </a:r>
            <a:r>
              <a:rPr lang="en-CA" sz="3200" dirty="0"/>
              <a:t>lists posted in the main </a:t>
            </a:r>
            <a:r>
              <a:rPr lang="en-CA" sz="3200" dirty="0" smtClean="0"/>
              <a:t>hall and in front of the library.</a:t>
            </a:r>
            <a:endParaRPr lang="en-CA" sz="3200" dirty="0"/>
          </a:p>
          <a:p>
            <a:endParaRPr lang="en-CA" sz="3200" dirty="0"/>
          </a:p>
          <a:p>
            <a:r>
              <a:rPr lang="en-US" sz="3200" dirty="0"/>
              <a:t>It is a good idea to locate that room </a:t>
            </a:r>
            <a:r>
              <a:rPr lang="en-US" sz="3200" u="sng" dirty="0"/>
              <a:t>today</a:t>
            </a:r>
            <a:r>
              <a:rPr lang="en-US" sz="3200" dirty="0"/>
              <a:t> so you will know where to go on </a:t>
            </a:r>
            <a:r>
              <a:rPr lang="en-US" sz="3200" dirty="0" smtClean="0"/>
              <a:t>Tuesday.</a:t>
            </a:r>
            <a:endParaRPr lang="en-CA" sz="3200" dirty="0"/>
          </a:p>
          <a:p>
            <a:endParaRPr lang="en-CA" sz="3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2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704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cap="all" dirty="0">
                <a:latin typeface="+mn-lt"/>
                <a:ea typeface="ＭＳ Ｐゴシック" charset="-128"/>
              </a:rPr>
              <a:t>Punctuality &amp; Absenteeism</a:t>
            </a:r>
            <a:endParaRPr lang="en-CA" sz="4400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" y="2317910"/>
            <a:ext cx="11535508" cy="364913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100" dirty="0"/>
              <a:t>You must be at school on time to write the test.  If you are late, you will only be allowed to write the booklets being completed at the time.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3100" dirty="0"/>
              <a:t>You will </a:t>
            </a:r>
            <a:r>
              <a:rPr lang="en-US" sz="3100" u="sng" dirty="0"/>
              <a:t>not</a:t>
            </a:r>
            <a:r>
              <a:rPr lang="en-US" sz="3100" dirty="0"/>
              <a:t> have the instructions repeated to you, and you will </a:t>
            </a:r>
            <a:r>
              <a:rPr lang="en-US" sz="3100" u="sng" dirty="0"/>
              <a:t>not</a:t>
            </a:r>
            <a:r>
              <a:rPr lang="en-US" sz="3100" dirty="0"/>
              <a:t> be given any extra time to make up for the time that you have missed.  Being late will reduce your chances of passing.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3100" dirty="0"/>
              <a:t>If you are absent, you will be required to take the test at the next administration, which is not until Spring </a:t>
            </a:r>
            <a:r>
              <a:rPr lang="en-US" sz="3100" dirty="0" smtClean="0"/>
              <a:t>2019.</a:t>
            </a:r>
            <a:endParaRPr lang="en-CA" sz="3100" dirty="0"/>
          </a:p>
        </p:txBody>
      </p:sp>
    </p:spTree>
    <p:extLst>
      <p:ext uri="{BB962C8B-B14F-4D97-AF65-F5344CB8AC3E}">
        <p14:creationId xmlns:p14="http://schemas.microsoft.com/office/powerpoint/2010/main" val="51356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What  to  bring</a:t>
            </a:r>
          </a:p>
        </p:txBody>
      </p:sp>
      <p:pic>
        <p:nvPicPr>
          <p:cNvPr id="3075" name="Picture 3" descr="C:\Users\147527\AppData\Local\Microsoft\Windows\Temporary Internet Files\Content.IE5\U2Y8IVTN\Pens-and-pencil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02" y="2220468"/>
            <a:ext cx="5163312" cy="34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no cell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no cell ph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Image result for no cell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80" y="2564327"/>
            <a:ext cx="2765666" cy="27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2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cap="all" dirty="0">
                <a:latin typeface="+mn-lt"/>
                <a:ea typeface="ＭＳ Ｐゴシック" charset="-128"/>
              </a:rPr>
              <a:t>What to Bring</a:t>
            </a:r>
            <a:endParaRPr lang="en-CA" sz="4400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68" y="2235851"/>
            <a:ext cx="11594123" cy="4284491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000" dirty="0"/>
              <a:t>Bring </a:t>
            </a:r>
            <a:r>
              <a:rPr lang="en-US" altLang="en-US" sz="3000" dirty="0" smtClean="0"/>
              <a:t>blue or black pens. </a:t>
            </a:r>
            <a:r>
              <a:rPr lang="en-US" altLang="en-US" sz="3000" dirty="0"/>
              <a:t>Any work done in pen other than blue or black ink </a:t>
            </a:r>
            <a:r>
              <a:rPr lang="en-US" altLang="en-US" sz="3000" u="sng" dirty="0"/>
              <a:t>will not be scored</a:t>
            </a:r>
            <a:r>
              <a:rPr lang="en-US" altLang="en-US" sz="3000" dirty="0"/>
              <a:t>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/>
              <a:t>Also, bring </a:t>
            </a:r>
            <a:r>
              <a:rPr lang="en-US" altLang="en-US" sz="3000" b="1" dirty="0"/>
              <a:t>several sharpened pencils </a:t>
            </a:r>
            <a:r>
              <a:rPr lang="en-US" altLang="en-US" sz="3000" dirty="0"/>
              <a:t>and an eraser.  The white erasers work better when erasing material in pencil than the pink erasers found on the end of pencils. 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/>
              <a:t>Bring highlighters to use on the text in the booklets when you are keeping track of important information. </a:t>
            </a:r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411035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71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atin typeface="+mn-lt"/>
                <a:ea typeface="ＭＳ Ｐゴシック" charset="-128"/>
              </a:rPr>
              <a:t>What to </a:t>
            </a:r>
            <a:r>
              <a:rPr lang="en-US" sz="4400" b="1" cap="all" dirty="0" smtClean="0">
                <a:latin typeface="+mn-lt"/>
                <a:ea typeface="ＭＳ Ｐゴシック" charset="-128"/>
              </a:rPr>
              <a:t>Bring</a:t>
            </a:r>
            <a:endParaRPr lang="en-CA" sz="4400" b="1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64" y="1078523"/>
            <a:ext cx="10131425" cy="526366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200" dirty="0" smtClean="0"/>
          </a:p>
          <a:p>
            <a:pPr>
              <a:spcBef>
                <a:spcPct val="0"/>
              </a:spcBef>
              <a:defRPr/>
            </a:pPr>
            <a:r>
              <a:rPr lang="en-US" sz="3200" dirty="0" smtClean="0"/>
              <a:t>You </a:t>
            </a:r>
            <a:r>
              <a:rPr lang="en-US" sz="3200" dirty="0"/>
              <a:t>are </a:t>
            </a:r>
            <a:r>
              <a:rPr lang="en-US" sz="3200" u="sng" dirty="0"/>
              <a:t>not</a:t>
            </a:r>
            <a:r>
              <a:rPr lang="en-US" sz="3200" dirty="0"/>
              <a:t> allowed to use </a:t>
            </a:r>
            <a:r>
              <a:rPr lang="en-US" sz="3200" dirty="0" smtClean="0"/>
              <a:t>Whiteout.</a:t>
            </a:r>
            <a:endParaRPr lang="en-US" sz="3200" dirty="0"/>
          </a:p>
          <a:p>
            <a:pPr>
              <a:spcBef>
                <a:spcPct val="0"/>
              </a:spcBef>
              <a:defRPr/>
            </a:pPr>
            <a:r>
              <a:rPr lang="en-US" sz="3200" dirty="0" smtClean="0"/>
              <a:t>You </a:t>
            </a:r>
            <a:r>
              <a:rPr lang="en-US" sz="3200" dirty="0"/>
              <a:t>are allowed to bring </a:t>
            </a:r>
            <a:r>
              <a:rPr lang="en-US" sz="3200" dirty="0" smtClean="0"/>
              <a:t>water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/>
              <a:t>Bring </a:t>
            </a:r>
            <a:r>
              <a:rPr lang="en-US" sz="3200" dirty="0"/>
              <a:t>a book to </a:t>
            </a:r>
            <a:r>
              <a:rPr lang="en-US" sz="3200" dirty="0" smtClean="0"/>
              <a:t>read.  </a:t>
            </a:r>
            <a:r>
              <a:rPr lang="en-US" sz="3200" dirty="0"/>
              <a:t>You are </a:t>
            </a:r>
            <a:r>
              <a:rPr lang="en-US" sz="3200" u="sng" dirty="0"/>
              <a:t>not</a:t>
            </a:r>
            <a:r>
              <a:rPr lang="en-US" sz="3200" dirty="0"/>
              <a:t> allowed to leave the room until you are dismissed</a:t>
            </a:r>
            <a:r>
              <a:rPr lang="en-US" sz="3200" dirty="0" smtClean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/>
              <a:t>All coats, bags and electronic devises will be placed in the front of the room; </a:t>
            </a:r>
            <a:r>
              <a:rPr lang="en-US" sz="3200" u="sng" dirty="0" smtClean="0"/>
              <a:t>you will not have access to them until the entire test is over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spcBef>
                <a:spcPct val="0"/>
              </a:spcBef>
              <a:buSzPct val="100000"/>
              <a:buNone/>
              <a:defRPr/>
            </a:pPr>
            <a:endParaRPr lang="en-US" sz="2400" dirty="0"/>
          </a:p>
          <a:p>
            <a:endParaRPr lang="en-CA" sz="1600" dirty="0"/>
          </a:p>
        </p:txBody>
      </p:sp>
      <p:pic>
        <p:nvPicPr>
          <p:cNvPr id="4" name="Picture 6" descr="Image result for no cell 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11" y="231435"/>
            <a:ext cx="2253857" cy="22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9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WHAT YOU NEED TO KNOW</a:t>
            </a:r>
          </a:p>
        </p:txBody>
      </p:sp>
      <p:pic>
        <p:nvPicPr>
          <p:cNvPr id="5122" name="Picture 2" descr="C:\Users\147527\AppData\Local\Microsoft\Windows\Temporary Internet Files\Content.IE5\8UA2GZB5\AboutInforma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01" y="1752281"/>
            <a:ext cx="4572638" cy="45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all" dirty="0">
                <a:latin typeface="+mn-lt"/>
                <a:ea typeface="ＭＳ Ｐゴシック" charset="-128"/>
              </a:rPr>
              <a:t>What You Need To Know</a:t>
            </a:r>
            <a:endParaRPr lang="en-CA" sz="4400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FF00"/>
              </a:buClr>
              <a:defRPr/>
            </a:pPr>
            <a:r>
              <a:rPr lang="en-US" sz="3200" dirty="0" smtClean="0"/>
              <a:t>ESL </a:t>
            </a:r>
            <a:r>
              <a:rPr lang="en-US" sz="3200" dirty="0"/>
              <a:t>students </a:t>
            </a:r>
            <a:r>
              <a:rPr lang="en-US" sz="3200" dirty="0" smtClean="0"/>
              <a:t> </a:t>
            </a:r>
            <a:r>
              <a:rPr lang="en-US" sz="3200" dirty="0"/>
              <a:t>writing on the 3</a:t>
            </a:r>
            <a:r>
              <a:rPr lang="en-US" sz="3200" baseline="30000" dirty="0"/>
              <a:t>rd</a:t>
            </a:r>
            <a:r>
              <a:rPr lang="en-US" sz="3200" dirty="0"/>
              <a:t> floor may not leave </a:t>
            </a:r>
            <a:r>
              <a:rPr lang="en-US" sz="3200" dirty="0" smtClean="0"/>
              <a:t>until </a:t>
            </a:r>
            <a:r>
              <a:rPr lang="en-US" sz="3200" dirty="0"/>
              <a:t>after 1:30 p.m</a:t>
            </a:r>
            <a:r>
              <a:rPr lang="en-US" sz="3200" dirty="0" smtClean="0"/>
              <a:t>. You will get a lunch break.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defRPr/>
            </a:pPr>
            <a:r>
              <a:rPr lang="en-US" sz="3200" dirty="0" smtClean="0"/>
              <a:t>There will be no cafeterias service that day</a:t>
            </a:r>
            <a:r>
              <a:rPr lang="en-US" sz="3200" dirty="0"/>
              <a:t>. </a:t>
            </a:r>
            <a:endParaRPr lang="en-US" sz="3200" dirty="0" smtClean="0"/>
          </a:p>
          <a:p>
            <a:pPr lvl="1">
              <a:lnSpc>
                <a:spcPct val="150000"/>
              </a:lnSpc>
              <a:buClr>
                <a:srgbClr val="FFFF00"/>
              </a:buClr>
              <a:defRPr/>
            </a:pPr>
            <a:r>
              <a:rPr lang="en-US" sz="3200" dirty="0" smtClean="0"/>
              <a:t>Bring </a:t>
            </a:r>
            <a:r>
              <a:rPr lang="en-US" sz="3200" dirty="0"/>
              <a:t>your lunch. </a:t>
            </a:r>
          </a:p>
          <a:p>
            <a:pPr lvl="1">
              <a:buClr>
                <a:srgbClr val="FFFF00"/>
              </a:buClr>
              <a:defRPr/>
            </a:pPr>
            <a:endParaRPr lang="en-US" sz="32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8211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all" dirty="0">
                <a:latin typeface="+mn-lt"/>
                <a:ea typeface="ＭＳ Ｐゴシック" charset="-128"/>
              </a:rPr>
              <a:t>What You Need To Know</a:t>
            </a:r>
            <a:endParaRPr lang="en-CA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will be </a:t>
            </a:r>
            <a:r>
              <a:rPr lang="en-US" sz="4000" b="1" dirty="0"/>
              <a:t>no access </a:t>
            </a:r>
            <a:r>
              <a:rPr lang="en-US" sz="3200" dirty="0"/>
              <a:t>to the 3</a:t>
            </a:r>
            <a:r>
              <a:rPr lang="en-US" sz="3200" baseline="30000" dirty="0"/>
              <a:t>rd</a:t>
            </a:r>
            <a:r>
              <a:rPr lang="en-US" sz="3200" dirty="0"/>
              <a:t> floor until after </a:t>
            </a:r>
            <a:r>
              <a:rPr lang="en-US" sz="3200" dirty="0" smtClean="0"/>
              <a:t>2:30 </a:t>
            </a:r>
            <a:r>
              <a:rPr lang="en-US" sz="3200" dirty="0"/>
              <a:t>p.m. on the day of the </a:t>
            </a:r>
            <a:r>
              <a:rPr lang="en-US" sz="3200" dirty="0" smtClean="0"/>
              <a:t>test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Therefore, anything you will need for </a:t>
            </a:r>
            <a:r>
              <a:rPr lang="en-US" sz="3200" dirty="0" smtClean="0"/>
              <a:t>Tuesday you </a:t>
            </a:r>
            <a:r>
              <a:rPr lang="en-US" sz="3200" dirty="0"/>
              <a:t>must get from your locker on </a:t>
            </a:r>
            <a:r>
              <a:rPr lang="en-US" sz="3200" dirty="0" smtClean="0"/>
              <a:t>Monday before </a:t>
            </a:r>
            <a:r>
              <a:rPr lang="en-US" sz="3200" dirty="0"/>
              <a:t>you leave school for the day.</a:t>
            </a:r>
            <a:endParaRPr lang="en-CA" sz="32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7727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+mn-lt"/>
              </a:rPr>
              <a:t>OSSLT – </a:t>
            </a:r>
            <a:r>
              <a:rPr lang="en-CA" sz="4400" dirty="0"/>
              <a:t>Tuesday, April 10, 2018</a:t>
            </a:r>
            <a:br>
              <a:rPr lang="en-CA" sz="4400" dirty="0"/>
            </a:br>
            <a:endParaRPr lang="en-CA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2215661"/>
            <a:ext cx="11594123" cy="4426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100" dirty="0"/>
              <a:t>All eligible secondary students across </a:t>
            </a:r>
            <a:r>
              <a:rPr lang="en-US" altLang="en-US" sz="3100" dirty="0" smtClean="0"/>
              <a:t>the province will write the Ontario </a:t>
            </a:r>
            <a:r>
              <a:rPr lang="en-US" altLang="en-US" sz="3100" dirty="0"/>
              <a:t>Secondary School Literacy Test on </a:t>
            </a:r>
            <a:r>
              <a:rPr lang="en-CA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Tuesday, April 10, </a:t>
            </a:r>
            <a:r>
              <a:rPr lang="en-CA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2018.</a:t>
            </a:r>
            <a:endParaRPr lang="en-CA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altLang="en-US" sz="3100" dirty="0"/>
          </a:p>
          <a:p>
            <a:pPr marL="0" indent="0">
              <a:buNone/>
            </a:pPr>
            <a:r>
              <a:rPr lang="en-US" altLang="en-US" sz="3100" dirty="0"/>
              <a:t>This test is a </a:t>
            </a:r>
            <a:r>
              <a:rPr lang="en-US" altLang="en-US" sz="3100" i="1" dirty="0"/>
              <a:t>requirement</a:t>
            </a:r>
            <a:r>
              <a:rPr lang="en-US" altLang="en-US" sz="3100" dirty="0"/>
              <a:t> for your Ontario Secondary School Diploma. </a:t>
            </a:r>
          </a:p>
          <a:p>
            <a:pPr marL="0" indent="0">
              <a:buNone/>
            </a:pPr>
            <a:endParaRPr lang="en-US" altLang="en-US" sz="3100" dirty="0"/>
          </a:p>
          <a:p>
            <a:pPr marL="0" indent="0">
              <a:buNone/>
            </a:pPr>
            <a:r>
              <a:rPr lang="en-US" altLang="en-US" sz="3100" dirty="0"/>
              <a:t>In a few months you will receive an Individual Student Report indicating whether or not you have </a:t>
            </a:r>
            <a:r>
              <a:rPr lang="en-US" altLang="en-US" sz="3100" dirty="0" smtClean="0"/>
              <a:t>passed. </a:t>
            </a:r>
            <a:r>
              <a:rPr lang="en-US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need </a:t>
            </a:r>
            <a:r>
              <a:rPr lang="en-US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75%</a:t>
            </a:r>
            <a:r>
              <a:rPr lang="en-US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pass.</a:t>
            </a:r>
            <a:endParaRPr lang="en-US" alt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CA" sz="3100" dirty="0"/>
          </a:p>
        </p:txBody>
      </p:sp>
    </p:spTree>
    <p:extLst>
      <p:ext uri="{BB962C8B-B14F-4D97-AF65-F5344CB8AC3E}">
        <p14:creationId xmlns:p14="http://schemas.microsoft.com/office/powerpoint/2010/main" val="24987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/>
              <a:t>TEST  </a:t>
            </a:r>
            <a:r>
              <a:rPr lang="en-CA" sz="4800" b="1" dirty="0"/>
              <a:t>PROTOCOL</a:t>
            </a:r>
          </a:p>
        </p:txBody>
      </p:sp>
      <p:pic>
        <p:nvPicPr>
          <p:cNvPr id="4102" name="Picture 6" descr="C:\Users\147527\AppData\Local\Microsoft\Windows\Temporary Internet Files\Content.IE5\8UA2GZB5\creative-exam-writing-tips-student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5" y="2514600"/>
            <a:ext cx="7197776" cy="30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3" y="0"/>
            <a:ext cx="10131425" cy="1395046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TEST PROTOCOL</a:t>
            </a:r>
            <a:endParaRPr lang="en-CA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5" y="2133600"/>
            <a:ext cx="11359662" cy="4278923"/>
          </a:xfrm>
        </p:spPr>
        <p:txBody>
          <a:bodyPr>
            <a:noAutofit/>
          </a:bodyPr>
          <a:lstStyle/>
          <a:p>
            <a:pPr marL="914400" lvl="2" indent="0">
              <a:buClr>
                <a:srgbClr val="FFFF00"/>
              </a:buClr>
              <a:buNone/>
              <a:defRPr/>
            </a:pPr>
            <a:r>
              <a:rPr lang="en-US" sz="3600" dirty="0" smtClean="0"/>
              <a:t>Wait </a:t>
            </a:r>
            <a:r>
              <a:rPr lang="en-US" sz="3600" dirty="0"/>
              <a:t>for instructions </a:t>
            </a:r>
            <a:r>
              <a:rPr lang="en-US" sz="3600" dirty="0" smtClean="0"/>
              <a:t>before </a:t>
            </a:r>
            <a:r>
              <a:rPr lang="en-US" sz="3600" dirty="0"/>
              <a:t>unwrapping the </a:t>
            </a:r>
            <a:r>
              <a:rPr lang="en-US" sz="3600" dirty="0" smtClean="0"/>
              <a:t>booklet.</a:t>
            </a:r>
            <a:endParaRPr lang="en-US" sz="3600" dirty="0"/>
          </a:p>
          <a:p>
            <a:pPr marL="914400" lvl="2" indent="0">
              <a:buClr>
                <a:srgbClr val="FFFF00"/>
              </a:buClr>
              <a:buNone/>
              <a:defRPr/>
            </a:pPr>
            <a:endParaRPr lang="en-US" sz="3600" dirty="0" smtClean="0"/>
          </a:p>
          <a:p>
            <a:pPr marL="914400" lvl="2" indent="0">
              <a:buClr>
                <a:srgbClr val="FFFF00"/>
              </a:buClr>
              <a:buNone/>
              <a:defRPr/>
            </a:pPr>
            <a:r>
              <a:rPr lang="en-US" sz="3600" dirty="0" smtClean="0"/>
              <a:t>Remember once </a:t>
            </a:r>
            <a:r>
              <a:rPr lang="en-US" sz="3600" dirty="0"/>
              <a:t>the test begins, </a:t>
            </a:r>
            <a:r>
              <a:rPr lang="en-US" sz="3600" dirty="0" smtClean="0"/>
              <a:t>teachers </a:t>
            </a:r>
            <a:r>
              <a:rPr lang="en-US" sz="3600" dirty="0"/>
              <a:t>will not be able to answer any questions</a:t>
            </a:r>
            <a:r>
              <a:rPr lang="en-US" sz="3600" dirty="0" smtClean="0"/>
              <a:t>.</a:t>
            </a:r>
          </a:p>
          <a:p>
            <a:pPr marL="914400" lvl="2" indent="0">
              <a:buClr>
                <a:srgbClr val="FFFF00"/>
              </a:buClr>
              <a:buNone/>
              <a:defRPr/>
            </a:pPr>
            <a:endParaRPr lang="en-US" sz="3600" dirty="0" smtClean="0"/>
          </a:p>
          <a:p>
            <a:pPr marL="914400" lvl="2" indent="0">
              <a:buClr>
                <a:srgbClr val="FFFF00"/>
              </a:buClr>
              <a:buNone/>
              <a:defRPr/>
            </a:pPr>
            <a:r>
              <a:rPr lang="en-US" sz="3600" dirty="0"/>
              <a:t>On the inside of each of your test booklets, you will find instructions.  Follow the instructions carefully.</a:t>
            </a:r>
          </a:p>
          <a:p>
            <a:pPr marL="914400" lvl="2" indent="0">
              <a:buClr>
                <a:srgbClr val="FFFF00"/>
              </a:buClr>
              <a:buNone/>
              <a:defRPr/>
            </a:pPr>
            <a:endParaRPr lang="en-US" sz="3600" dirty="0"/>
          </a:p>
          <a:p>
            <a:endParaRPr lang="en-CA" sz="3100" dirty="0"/>
          </a:p>
        </p:txBody>
      </p:sp>
    </p:spTree>
    <p:extLst>
      <p:ext uri="{BB962C8B-B14F-4D97-AF65-F5344CB8AC3E}">
        <p14:creationId xmlns:p14="http://schemas.microsoft.com/office/powerpoint/2010/main" val="28027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3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Test PROTOCOL</a:t>
            </a:r>
            <a:endParaRPr lang="en-CA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40" y="2051538"/>
            <a:ext cx="10720753" cy="4337539"/>
          </a:xfrm>
        </p:spPr>
        <p:txBody>
          <a:bodyPr>
            <a:normAutofit fontScale="85000" lnSpcReduction="20000"/>
          </a:bodyPr>
          <a:lstStyle/>
          <a:p>
            <a:pPr marL="0" indent="0">
              <a:buSzPct val="100000"/>
              <a:buNone/>
              <a:defRPr/>
            </a:pPr>
            <a:endParaRPr lang="en-US" sz="3300" dirty="0" smtClean="0"/>
          </a:p>
          <a:p>
            <a:pPr marL="0" indent="0">
              <a:buSzPct val="100000"/>
              <a:buNone/>
              <a:defRPr/>
            </a:pPr>
            <a:r>
              <a:rPr lang="en-US" sz="3300" dirty="0" smtClean="0"/>
              <a:t>Do not skip lines when you write.</a:t>
            </a:r>
          </a:p>
          <a:p>
            <a:pPr marL="0" indent="0">
              <a:buSzPct val="100000"/>
              <a:buNone/>
              <a:defRPr/>
            </a:pPr>
            <a:endParaRPr lang="en-US" sz="3300" dirty="0" smtClean="0"/>
          </a:p>
          <a:p>
            <a:pPr marL="0" indent="0">
              <a:buNone/>
              <a:defRPr/>
            </a:pPr>
            <a:r>
              <a:rPr lang="en-US" sz="3200" dirty="0" smtClean="0"/>
              <a:t>Write </a:t>
            </a:r>
            <a:r>
              <a:rPr lang="en-US" sz="3200" dirty="0"/>
              <a:t>clearly.  Handwriting that cannot be read will </a:t>
            </a:r>
            <a:r>
              <a:rPr lang="en-US" sz="3200" u="sng" dirty="0"/>
              <a:t>not</a:t>
            </a:r>
            <a:r>
              <a:rPr lang="en-US" sz="3200" dirty="0"/>
              <a:t> be scored.</a:t>
            </a:r>
          </a:p>
          <a:p>
            <a:pPr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If you write offensive material, your work may not be scored and the principal will be notified</a:t>
            </a:r>
            <a:r>
              <a:rPr lang="en-US" sz="3200" dirty="0" smtClean="0"/>
              <a:t>.</a:t>
            </a:r>
          </a:p>
          <a:p>
            <a:pPr marL="0" indent="0">
              <a:buNone/>
              <a:defRPr/>
            </a:pPr>
            <a:endParaRPr lang="en-US" sz="3200" dirty="0" smtClean="0"/>
          </a:p>
          <a:p>
            <a:pPr marL="0" indent="0">
              <a:buNone/>
              <a:defRPr/>
            </a:pPr>
            <a:r>
              <a:rPr lang="en-US" sz="3200" dirty="0" smtClean="0"/>
              <a:t>Straightforward, specific examples from the text is ideal </a:t>
            </a:r>
            <a:endParaRPr lang="en-US" sz="3200" dirty="0"/>
          </a:p>
          <a:p>
            <a:pPr marL="0" indent="0">
              <a:buSzPct val="100000"/>
              <a:buNone/>
              <a:defRPr/>
            </a:pPr>
            <a:endParaRPr lang="en-US" sz="3300" dirty="0" smtClean="0"/>
          </a:p>
          <a:p>
            <a:pPr marL="0" indent="0">
              <a:buSzPct val="100000"/>
              <a:buNone/>
              <a:defRPr/>
            </a:pPr>
            <a:endParaRPr lang="en-US" sz="3300" dirty="0"/>
          </a:p>
          <a:p>
            <a:pPr marL="0" indent="0">
              <a:buSzPct val="100000"/>
              <a:buNone/>
              <a:defRPr/>
            </a:pPr>
            <a:endParaRPr lang="en-US" sz="3300" dirty="0"/>
          </a:p>
          <a:p>
            <a:endParaRPr lang="en-CA" dirty="0"/>
          </a:p>
        </p:txBody>
      </p:sp>
      <p:pic>
        <p:nvPicPr>
          <p:cNvPr id="1026" name="Picture 2" descr="C:\Users\088040\Desktop\osslt_full_full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29" y="363415"/>
            <a:ext cx="3272971" cy="24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57908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TEST  </a:t>
            </a:r>
            <a:r>
              <a:rPr lang="en-US" sz="4400" b="1" dirty="0">
                <a:solidFill>
                  <a:schemeClr val="tx1"/>
                </a:solidFill>
                <a:latin typeface="+mn-lt"/>
                <a:ea typeface="ＭＳ Ｐゴシック" charset="-128"/>
              </a:rPr>
              <a:t>PROTOCOL</a:t>
            </a:r>
            <a:endParaRPr lang="en-CA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hlink"/>
              </a:buClr>
              <a:buNone/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have any questions once the instructions have been read to </a:t>
            </a:r>
            <a:r>
              <a:rPr lang="en-US" sz="2800" dirty="0" smtClean="0"/>
              <a:t>you, before  the test begins, ask </a:t>
            </a:r>
            <a:r>
              <a:rPr lang="en-US" sz="2800" dirty="0"/>
              <a:t>them immediately so the teacher can answer </a:t>
            </a:r>
            <a:r>
              <a:rPr lang="en-US" sz="2800" dirty="0" smtClean="0"/>
              <a:t>you.</a:t>
            </a:r>
          </a:p>
          <a:p>
            <a:pPr marL="0" lvl="1" indent="0">
              <a:buClr>
                <a:schemeClr val="hlink"/>
              </a:buClr>
              <a:buNone/>
              <a:defRPr/>
            </a:pPr>
            <a:endParaRPr lang="en-US" sz="2800" dirty="0"/>
          </a:p>
          <a:p>
            <a:pPr marL="0" lvl="1" indent="0">
              <a:buClr>
                <a:schemeClr val="hlink"/>
              </a:buClr>
              <a:buNone/>
              <a:defRPr/>
            </a:pPr>
            <a:r>
              <a:rPr lang="en-US" sz="2800" b="1" i="1" u="sng" dirty="0"/>
              <a:t>Remember to answer all questions. </a:t>
            </a:r>
            <a:r>
              <a:rPr lang="en-US" sz="2800" dirty="0"/>
              <a:t>Failing to do so, or leaving a </a:t>
            </a:r>
            <a:r>
              <a:rPr lang="en-US" sz="2800" dirty="0" smtClean="0"/>
              <a:t>question blank</a:t>
            </a:r>
            <a:r>
              <a:rPr lang="en-US" sz="2800" dirty="0"/>
              <a:t>, will reduce your chances of success.</a:t>
            </a:r>
          </a:p>
        </p:txBody>
      </p:sp>
    </p:spTree>
    <p:extLst>
      <p:ext uri="{BB962C8B-B14F-4D97-AF65-F5344CB8AC3E}">
        <p14:creationId xmlns:p14="http://schemas.microsoft.com/office/powerpoint/2010/main" val="23094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TEST  </a:t>
            </a:r>
            <a:r>
              <a:rPr lang="en-US" sz="4800" b="1" dirty="0">
                <a:solidFill>
                  <a:schemeClr val="tx1"/>
                </a:solidFill>
                <a:latin typeface="+mn-lt"/>
                <a:ea typeface="ＭＳ Ｐゴシック" charset="-128"/>
              </a:rPr>
              <a:t>PROTOCOL</a:t>
            </a:r>
            <a:endParaRPr lang="en-CA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844063"/>
            <a:ext cx="11781692" cy="4009292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  <a:defRPr/>
            </a:pPr>
            <a:r>
              <a:rPr lang="en-US" sz="2800" dirty="0">
                <a:ea typeface="ＭＳ Ｐゴシック" charset="-128"/>
              </a:rPr>
              <a:t>You will be answering </a:t>
            </a:r>
            <a:r>
              <a:rPr lang="en-US" sz="2800" b="1" dirty="0">
                <a:ea typeface="ＭＳ Ｐゴシック" charset="-128"/>
              </a:rPr>
              <a:t>all</a:t>
            </a:r>
            <a:r>
              <a:rPr lang="en-US" sz="2800" dirty="0">
                <a:ea typeface="ＭＳ Ｐゴシック" charset="-128"/>
              </a:rPr>
              <a:t> multiple-choice questions in the Answer </a:t>
            </a:r>
            <a:r>
              <a:rPr lang="en-US" sz="2800" dirty="0" smtClean="0">
                <a:ea typeface="ＭＳ Ｐゴシック" charset="-128"/>
              </a:rPr>
              <a:t>Booklets.  </a:t>
            </a:r>
            <a:r>
              <a:rPr lang="en-US" sz="2800" dirty="0">
                <a:ea typeface="ＭＳ Ｐゴシック" charset="-128"/>
              </a:rPr>
              <a:t>Remember to bring several sharpened pencils and an eraser to do this.</a:t>
            </a:r>
          </a:p>
          <a:p>
            <a:pPr marL="342900" indent="-342900">
              <a:buSzPct val="100000"/>
              <a:buFont typeface="Wingdings" pitchFamily="2" charset="2"/>
              <a:buChar char="§"/>
              <a:defRPr/>
            </a:pPr>
            <a:endParaRPr lang="en-US" sz="2800" dirty="0">
              <a:ea typeface="ＭＳ Ｐゴシック" charset="-128"/>
            </a:endParaRPr>
          </a:p>
          <a:p>
            <a:pPr marL="0" indent="0">
              <a:buSzPct val="100000"/>
              <a:buNone/>
              <a:defRPr/>
            </a:pPr>
            <a:r>
              <a:rPr lang="en-US" sz="2800" dirty="0">
                <a:ea typeface="ＭＳ Ｐゴシック" charset="-128"/>
              </a:rPr>
              <a:t>If you wish to change a multiple-choice answer, erase your answer and fill in the circle for your new answer.  </a:t>
            </a:r>
            <a:r>
              <a:rPr lang="en-US" sz="2800" b="1" u="sng" dirty="0">
                <a:ea typeface="ＭＳ Ｐゴシック" charset="-128"/>
              </a:rPr>
              <a:t>Do not use whiteout</a:t>
            </a:r>
            <a:r>
              <a:rPr lang="en-US" sz="2800" dirty="0">
                <a:ea typeface="ＭＳ Ｐゴシック" charset="-128"/>
              </a:rPr>
              <a:t>. Ensure that your final answer is darker than the one you have erased.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37" y="4543425"/>
            <a:ext cx="8858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1" y="242930"/>
            <a:ext cx="11142785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3200" dirty="0" smtClean="0">
              <a:ea typeface="ＭＳ Ｐゴシック" charset="-128"/>
            </a:endParaRPr>
          </a:p>
          <a:p>
            <a:pPr>
              <a:defRPr/>
            </a:pPr>
            <a:endParaRPr lang="en-US" sz="3200" dirty="0">
              <a:ea typeface="ＭＳ Ｐゴシック" charset="-128"/>
            </a:endParaRPr>
          </a:p>
          <a:p>
            <a:pPr>
              <a:defRPr/>
            </a:pPr>
            <a:r>
              <a:rPr lang="en-US" sz="3200" dirty="0" smtClean="0">
                <a:ea typeface="ＭＳ Ｐゴシック" charset="-128"/>
              </a:rPr>
              <a:t>You </a:t>
            </a:r>
            <a:r>
              <a:rPr lang="en-US" sz="3200" dirty="0">
                <a:ea typeface="ＭＳ Ｐゴシック" charset="-128"/>
              </a:rPr>
              <a:t>will be answering all </a:t>
            </a:r>
            <a:r>
              <a:rPr lang="en-US" sz="3200" b="1" dirty="0">
                <a:ea typeface="ＭＳ Ｐゴシック" charset="-128"/>
              </a:rPr>
              <a:t>written</a:t>
            </a:r>
            <a:r>
              <a:rPr lang="en-US" sz="3200" dirty="0">
                <a:ea typeface="ＭＳ Ｐゴシック" charset="-128"/>
              </a:rPr>
              <a:t> response questions using </a:t>
            </a:r>
            <a:r>
              <a:rPr lang="en-US" sz="3200" dirty="0" smtClean="0">
                <a:ea typeface="ＭＳ Ｐゴシック" charset="-128"/>
              </a:rPr>
              <a:t>a blue </a:t>
            </a:r>
            <a:r>
              <a:rPr lang="en-US" sz="3200" dirty="0">
                <a:ea typeface="ＭＳ Ｐゴシック" charset="-128"/>
              </a:rPr>
              <a:t>or black </a:t>
            </a:r>
            <a:r>
              <a:rPr lang="en-US" sz="3200" dirty="0" smtClean="0">
                <a:ea typeface="ＭＳ Ｐゴシック" charset="-128"/>
              </a:rPr>
              <a:t>pen, or pencil, </a:t>
            </a:r>
            <a:r>
              <a:rPr lang="en-US" sz="3200" dirty="0">
                <a:ea typeface="ＭＳ Ｐゴシック" charset="-128"/>
              </a:rPr>
              <a:t>in the booklet on the lines provided</a:t>
            </a:r>
            <a:r>
              <a:rPr lang="en-US" sz="3200" dirty="0" smtClean="0">
                <a:ea typeface="ＭＳ Ｐゴシック" charset="-128"/>
              </a:rPr>
              <a:t>.</a:t>
            </a:r>
          </a:p>
          <a:p>
            <a:pPr>
              <a:defRPr/>
            </a:pPr>
            <a:endParaRPr lang="en-US" sz="3200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3200" dirty="0"/>
              <a:t>The amount of lined space indicates the expected length of your response.</a:t>
            </a:r>
          </a:p>
          <a:p>
            <a:pPr marL="0" indent="0">
              <a:buNone/>
              <a:defRPr/>
            </a:pPr>
            <a:endParaRPr lang="en-US" sz="3200" dirty="0">
              <a:ea typeface="ＭＳ Ｐゴシック" charset="-128"/>
            </a:endParaRPr>
          </a:p>
          <a:p>
            <a:pPr>
              <a:defRPr/>
            </a:pPr>
            <a:endParaRPr lang="en-US" sz="3200" dirty="0">
              <a:ea typeface="ＭＳ Ｐゴシック" charset="-128"/>
            </a:endParaRPr>
          </a:p>
          <a:p>
            <a:endParaRPr lang="en-C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b="29306"/>
          <a:stretch/>
        </p:blipFill>
        <p:spPr bwMode="auto">
          <a:xfrm>
            <a:off x="2684584" y="2860432"/>
            <a:ext cx="9191161" cy="38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257907"/>
            <a:ext cx="10131425" cy="134815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TEST PROTOCOL</a:t>
            </a:r>
            <a:endParaRPr lang="en-CA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8462"/>
            <a:ext cx="6699737" cy="409135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SzPct val="100000"/>
              <a:buNone/>
              <a:defRPr/>
            </a:pPr>
            <a:r>
              <a:rPr lang="en-US" sz="3200" dirty="0"/>
              <a:t>Use the space provided for </a:t>
            </a:r>
            <a:r>
              <a:rPr lang="en-US" sz="3200" b="1" dirty="0" smtClean="0"/>
              <a:t>rough notes; </a:t>
            </a:r>
            <a:r>
              <a:rPr lang="en-US" sz="3200" dirty="0" smtClean="0"/>
              <a:t>jot </a:t>
            </a:r>
            <a:r>
              <a:rPr lang="en-US" sz="3200" dirty="0"/>
              <a:t>down ideas </a:t>
            </a:r>
            <a:r>
              <a:rPr lang="en-US" sz="3200" dirty="0" smtClean="0"/>
              <a:t>and plan </a:t>
            </a:r>
            <a:r>
              <a:rPr lang="en-US" sz="3200" dirty="0"/>
              <a:t>your response, but write your response in the lined space provided.  </a:t>
            </a:r>
          </a:p>
          <a:p>
            <a:pPr marL="0" indent="0">
              <a:lnSpc>
                <a:spcPct val="80000"/>
              </a:lnSpc>
              <a:buSzPct val="100000"/>
              <a:buNone/>
              <a:defRPr/>
            </a:pPr>
            <a:endParaRPr lang="en-US" sz="2800" dirty="0"/>
          </a:p>
          <a:p>
            <a:pPr marL="0" indent="0">
              <a:lnSpc>
                <a:spcPct val="80000"/>
              </a:lnSpc>
              <a:buSzPct val="100000"/>
              <a:buNone/>
              <a:defRPr/>
            </a:pPr>
            <a:r>
              <a:rPr lang="en-US" sz="3200" dirty="0"/>
              <a:t>Work completed in the space </a:t>
            </a:r>
            <a:r>
              <a:rPr lang="en-US" sz="3200" dirty="0" smtClean="0"/>
              <a:t>for</a:t>
            </a:r>
          </a:p>
          <a:p>
            <a:pPr marL="0" indent="0">
              <a:lnSpc>
                <a:spcPct val="80000"/>
              </a:lnSpc>
              <a:buSzPct val="100000"/>
              <a:buNone/>
              <a:defRPr/>
            </a:pPr>
            <a:r>
              <a:rPr lang="en-US" sz="3200" dirty="0" smtClean="0"/>
              <a:t> </a:t>
            </a:r>
            <a:r>
              <a:rPr lang="en-US" sz="3200" dirty="0"/>
              <a:t>rough notes will </a:t>
            </a:r>
            <a:r>
              <a:rPr lang="en-US" sz="3200" u="sng" dirty="0"/>
              <a:t>not</a:t>
            </a:r>
            <a:r>
              <a:rPr lang="en-US" sz="3200" dirty="0"/>
              <a:t> be scored.</a:t>
            </a:r>
          </a:p>
          <a:p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6494585" y="410308"/>
            <a:ext cx="5697415" cy="5439507"/>
            <a:chOff x="6803169" y="644769"/>
            <a:chExt cx="5388831" cy="520504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169" y="644769"/>
              <a:ext cx="5388831" cy="520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527323" y="2485292"/>
              <a:ext cx="1559168" cy="1230923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024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Responding to the readings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5745"/>
            <a:ext cx="11775829" cy="3622430"/>
          </a:xfrm>
        </p:spPr>
        <p:txBody>
          <a:bodyPr>
            <a:noAutofit/>
          </a:bodyPr>
          <a:lstStyle/>
          <a:p>
            <a:r>
              <a:rPr lang="en-CA" sz="3200" dirty="0" smtClean="0"/>
              <a:t>Identify what are you being asked to do. </a:t>
            </a:r>
          </a:p>
          <a:p>
            <a:r>
              <a:rPr lang="en-CA" sz="3200" b="1" dirty="0" smtClean="0"/>
              <a:t>Provide specific evidence </a:t>
            </a:r>
            <a:r>
              <a:rPr lang="en-CA" sz="3200" dirty="0" smtClean="0"/>
              <a:t>from the readings (its </a:t>
            </a:r>
            <a:r>
              <a:rPr lang="en-CA" sz="3200" i="1" dirty="0" smtClean="0"/>
              <a:t>okay</a:t>
            </a:r>
            <a:r>
              <a:rPr lang="en-CA" sz="3200" dirty="0" smtClean="0"/>
              <a:t> to copy directly from the text). </a:t>
            </a:r>
          </a:p>
          <a:p>
            <a:r>
              <a:rPr lang="en-CA" sz="3200" dirty="0" smtClean="0"/>
              <a:t>Include examples directly stated from the text (statistics, numbers dates and other facts). </a:t>
            </a:r>
            <a:endParaRPr lang="en-CA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9836" y="4319221"/>
            <a:ext cx="11737364" cy="2280871"/>
            <a:chOff x="522408" y="4272329"/>
            <a:chExt cx="10884145" cy="175333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42"/>
            <a:stretch/>
          </p:blipFill>
          <p:spPr bwMode="auto">
            <a:xfrm>
              <a:off x="522408" y="4272329"/>
              <a:ext cx="10884145" cy="175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606062" y="5357446"/>
              <a:ext cx="286043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91909" y="5357446"/>
              <a:ext cx="194603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4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5" y="300579"/>
            <a:ext cx="10131425" cy="1456267"/>
          </a:xfrm>
        </p:spPr>
        <p:txBody>
          <a:bodyPr/>
          <a:lstStyle/>
          <a:p>
            <a:r>
              <a:rPr lang="en-CA" sz="4400" b="1" dirty="0"/>
              <a:t>Writing Tips… </a:t>
            </a:r>
            <a:r>
              <a:rPr lang="en-CA" sz="4800" b="1" dirty="0"/>
              <a:t/>
            </a:r>
            <a:br>
              <a:rPr lang="en-CA" sz="4800" b="1" dirty="0"/>
            </a:br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398585" y="830722"/>
            <a:ext cx="11629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Answer with </a:t>
            </a:r>
            <a:r>
              <a:rPr lang="en-CA" sz="3600" b="1" dirty="0"/>
              <a:t>relevant </a:t>
            </a:r>
            <a:r>
              <a:rPr lang="en-CA" sz="3600" b="1" dirty="0" smtClean="0"/>
              <a:t>specific details</a:t>
            </a:r>
            <a:r>
              <a:rPr lang="en-CA" sz="3200" dirty="0" smtClean="0"/>
              <a:t> </a:t>
            </a:r>
            <a:r>
              <a:rPr lang="en-CA" sz="3200" dirty="0"/>
              <a:t>to support your </a:t>
            </a:r>
            <a:r>
              <a:rPr lang="en-CA" sz="3200" dirty="0" smtClean="0"/>
              <a:t>point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Aim </a:t>
            </a:r>
            <a:r>
              <a:rPr lang="en-CA" sz="3200" dirty="0"/>
              <a:t>for at </a:t>
            </a:r>
            <a:r>
              <a:rPr lang="en-CA" sz="3600" b="1" dirty="0"/>
              <a:t>least three </a:t>
            </a:r>
            <a:r>
              <a:rPr lang="en-CA" sz="3200" dirty="0"/>
              <a:t>convincing supporting </a:t>
            </a:r>
            <a:r>
              <a:rPr lang="en-CA" sz="3200" dirty="0" smtClean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You may flip through the booklet to confirm the correct use of quotation marks, punctuation, etc.</a:t>
            </a:r>
            <a:endParaRPr lang="en-CA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23" r="6274" b="67300"/>
          <a:stretch/>
        </p:blipFill>
        <p:spPr bwMode="auto">
          <a:xfrm>
            <a:off x="0" y="5481872"/>
            <a:ext cx="12192000" cy="107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 r="4000" b="15442"/>
          <a:stretch/>
        </p:blipFill>
        <p:spPr bwMode="auto">
          <a:xfrm>
            <a:off x="35169" y="4084162"/>
            <a:ext cx="12192000" cy="139771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586154" y="5470149"/>
            <a:ext cx="1781908" cy="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6406661"/>
            <a:ext cx="4372708" cy="17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2738"/>
            <a:ext cx="10131425" cy="1456267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Reading Tips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71" y="1418492"/>
            <a:ext cx="10131425" cy="439615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Read and review the questions before you read the text</a:t>
            </a:r>
          </a:p>
          <a:p>
            <a:endParaRPr lang="en-CA" sz="3200" dirty="0" smtClean="0"/>
          </a:p>
          <a:p>
            <a:r>
              <a:rPr lang="en-CA" sz="3200" dirty="0" smtClean="0"/>
              <a:t>Underline, highlight and make notes as you read</a:t>
            </a:r>
          </a:p>
          <a:p>
            <a:endParaRPr lang="en-CA" sz="3200" dirty="0" smtClean="0"/>
          </a:p>
          <a:p>
            <a:r>
              <a:rPr lang="en-CA" sz="3200" dirty="0" smtClean="0"/>
              <a:t>Refer back to the reading when recording your answers, do not simply rely on your memory 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837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b="1" dirty="0">
                <a:latin typeface="+mn-lt"/>
              </a:rPr>
              <a:t>OSSLT – Tuesday, April 10, 2018</a:t>
            </a:r>
            <a:br>
              <a:rPr lang="en-CA" sz="4400" b="1" dirty="0">
                <a:latin typeface="+mn-lt"/>
              </a:rPr>
            </a:br>
            <a:endParaRPr lang="en-CA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2142067"/>
            <a:ext cx="11289323" cy="440040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altLang="en-US" sz="28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3300" dirty="0"/>
              <a:t>The test will take approximately </a:t>
            </a:r>
            <a:r>
              <a:rPr lang="en-US" altLang="en-US" sz="3300" b="1" dirty="0"/>
              <a:t>three </a:t>
            </a:r>
            <a:r>
              <a:rPr lang="en-US" altLang="en-US" sz="3300" b="1" dirty="0" smtClean="0"/>
              <a:t> and half </a:t>
            </a:r>
            <a:r>
              <a:rPr lang="en-US" altLang="en-US" sz="3300" dirty="0" smtClean="0"/>
              <a:t>hours.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3300" dirty="0"/>
          </a:p>
          <a:p>
            <a:pPr marL="0" indent="0">
              <a:spcAft>
                <a:spcPts val="0"/>
              </a:spcAft>
              <a:buNone/>
            </a:pPr>
            <a:endParaRPr lang="en-US" altLang="en-US" sz="33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3300" dirty="0"/>
              <a:t>This does not include </a:t>
            </a:r>
            <a:r>
              <a:rPr lang="en-US" altLang="en-US" sz="3300" dirty="0" smtClean="0"/>
              <a:t>time </a:t>
            </a:r>
            <a:r>
              <a:rPr lang="en-US" altLang="en-US" sz="3300" dirty="0"/>
              <a:t>at the beginning of the test </a:t>
            </a:r>
            <a:r>
              <a:rPr lang="en-US" altLang="en-US" sz="3300" dirty="0" smtClean="0"/>
              <a:t>(when instructions </a:t>
            </a:r>
            <a:r>
              <a:rPr lang="en-US" altLang="en-US" sz="3300" dirty="0"/>
              <a:t>will be read to </a:t>
            </a:r>
            <a:r>
              <a:rPr lang="en-US" altLang="en-US" sz="3300" dirty="0" smtClean="0"/>
              <a:t>you,  </a:t>
            </a:r>
            <a:r>
              <a:rPr lang="en-US" altLang="en-US" sz="3300" dirty="0"/>
              <a:t>nor does it include the </a:t>
            </a:r>
            <a:r>
              <a:rPr lang="en-US" altLang="en-US" sz="3300" dirty="0" smtClean="0"/>
              <a:t>15 minute </a:t>
            </a:r>
            <a:r>
              <a:rPr lang="en-US" altLang="en-US" sz="3300" dirty="0"/>
              <a:t>break </a:t>
            </a:r>
            <a:r>
              <a:rPr lang="en-US" altLang="en-US" sz="3300" dirty="0" smtClean="0"/>
              <a:t>you </a:t>
            </a:r>
            <a:r>
              <a:rPr lang="en-US" altLang="en-US" sz="3300" dirty="0"/>
              <a:t>will get between </a:t>
            </a:r>
            <a:r>
              <a:rPr lang="en-US" altLang="en-US" sz="3300" dirty="0" smtClean="0"/>
              <a:t>the two sessions). </a:t>
            </a:r>
            <a:endParaRPr lang="en-US" altLang="en-US" sz="3300" dirty="0"/>
          </a:p>
          <a:p>
            <a:pPr marL="0" indent="0">
              <a:spcAft>
                <a:spcPts val="0"/>
              </a:spcAft>
              <a:buNone/>
            </a:pPr>
            <a:endParaRPr lang="en-US" altLang="en-US" sz="3300" dirty="0"/>
          </a:p>
          <a:p>
            <a:pPr marL="0" indent="0">
              <a:spcAft>
                <a:spcPts val="0"/>
              </a:spcAft>
              <a:buNone/>
            </a:pPr>
            <a:endParaRPr lang="en-US" altLang="en-US" sz="3300" dirty="0"/>
          </a:p>
          <a:p>
            <a:pPr marL="0" indent="0">
              <a:spcAft>
                <a:spcPts val="0"/>
              </a:spcAft>
              <a:buNone/>
            </a:pPr>
            <a:endParaRPr lang="en-US" altLang="en-US" dirty="0"/>
          </a:p>
          <a:p>
            <a:pPr marL="0" indent="0">
              <a:spcAft>
                <a:spcPts val="0"/>
              </a:spcAft>
              <a:buNone/>
            </a:pPr>
            <a:endParaRPr lang="en-US" altLang="en-US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en-US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3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586154"/>
            <a:ext cx="10131425" cy="1456267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latin typeface="+mn-lt"/>
              </a:rPr>
              <a:t>REMEMBER…</a:t>
            </a:r>
            <a:endParaRPr lang="en-CA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03" y="1684866"/>
            <a:ext cx="1118616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000" dirty="0">
                <a:effectLst/>
              </a:rPr>
              <a:t>Once you have finished the appropriate booklet, review your work. </a:t>
            </a:r>
          </a:p>
          <a:p>
            <a:endParaRPr lang="en-US" altLang="en-US" sz="1500" dirty="0">
              <a:effectLst/>
            </a:endParaRPr>
          </a:p>
          <a:p>
            <a:pPr marL="0" indent="0">
              <a:buNone/>
            </a:pPr>
            <a:r>
              <a:rPr lang="en-US" altLang="en-US" sz="3000" dirty="0">
                <a:effectLst/>
              </a:rPr>
              <a:t>Check that you have not missed any pages or tasks.  </a:t>
            </a:r>
          </a:p>
          <a:p>
            <a:endParaRPr lang="en-US" altLang="en-US" sz="1500" dirty="0">
              <a:effectLst/>
            </a:endParaRPr>
          </a:p>
          <a:p>
            <a:pPr marL="0" indent="0">
              <a:buNone/>
            </a:pPr>
            <a:r>
              <a:rPr lang="en-US" altLang="en-US" sz="3000" b="1" dirty="0" smtClean="0">
                <a:effectLst/>
              </a:rPr>
              <a:t>You </a:t>
            </a:r>
            <a:r>
              <a:rPr lang="en-US" altLang="en-US" sz="3000" b="1" dirty="0">
                <a:effectLst/>
              </a:rPr>
              <a:t>will not be allowed to leave the room early.</a:t>
            </a:r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4882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62" y="293078"/>
            <a:ext cx="4824957" cy="34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518704"/>
            <a:ext cx="12531969" cy="2031325"/>
          </a:xfrm>
          <a:prstGeom prst="rect">
            <a:avLst/>
          </a:prstGeom>
          <a:noFill/>
          <a:ln w="41275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tx1">
                    <a:lumMod val="85000"/>
                  </a:schemeClr>
                </a:solidFill>
              </a:rPr>
              <a:t>Visit </a:t>
            </a:r>
            <a:r>
              <a:rPr lang="en-CA" sz="3200" dirty="0" smtClean="0">
                <a:solidFill>
                  <a:schemeClr val="tx1">
                    <a:lumMod val="85000"/>
                  </a:schemeClr>
                </a:solidFill>
                <a:hlinkClick r:id="rId3"/>
              </a:rPr>
              <a:t>www.eqao.com</a:t>
            </a:r>
            <a:r>
              <a:rPr lang="en-CA" sz="3200" dirty="0" smtClean="0">
                <a:solidFill>
                  <a:schemeClr val="tx1">
                    <a:lumMod val="85000"/>
                  </a:schemeClr>
                </a:solidFill>
              </a:rPr>
              <a:t> for sample questions, answers, and past tests.</a:t>
            </a:r>
          </a:p>
          <a:p>
            <a:r>
              <a:rPr lang="en-CA" sz="3200" dirty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CA" sz="32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3200" dirty="0" smtClean="0">
                <a:solidFill>
                  <a:schemeClr val="tx1">
                    <a:lumMod val="85000"/>
                  </a:schemeClr>
                </a:solidFill>
              </a:rPr>
              <a:t>This PowerPoint is available at www.earlhaig.ca </a:t>
            </a:r>
          </a:p>
          <a:p>
            <a:endParaRPr lang="en-CA" sz="3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2743" r="3132" b="9080"/>
          <a:stretch/>
        </p:blipFill>
        <p:spPr bwMode="auto">
          <a:xfrm>
            <a:off x="0" y="1486782"/>
            <a:ext cx="9155724" cy="51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246" y="163343"/>
            <a:ext cx="10773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Each booklet contains various reading selections, writing tasks, and questions.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3293" y="1486782"/>
            <a:ext cx="2567353" cy="3231654"/>
          </a:xfrm>
          <a:prstGeom prst="rect">
            <a:avLst/>
          </a:prstGeom>
          <a:noFill/>
          <a:ln w="41275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tx1">
                    <a:lumMod val="95000"/>
                  </a:schemeClr>
                </a:solidFill>
              </a:rPr>
              <a:t>Visit </a:t>
            </a:r>
          </a:p>
          <a:p>
            <a:r>
              <a:rPr lang="en-CA" sz="4400" dirty="0" smtClean="0">
                <a:solidFill>
                  <a:schemeClr val="tx1">
                    <a:lumMod val="95000"/>
                  </a:schemeClr>
                </a:solidFill>
              </a:rPr>
              <a:t>eqao.com</a:t>
            </a:r>
          </a:p>
          <a:p>
            <a:r>
              <a:rPr lang="en-CA" sz="3200" dirty="0" smtClean="0">
                <a:solidFill>
                  <a:schemeClr val="tx1">
                    <a:lumMod val="95000"/>
                  </a:schemeClr>
                </a:solidFill>
              </a:rPr>
              <a:t>for sample questions, answers, and past tests. </a:t>
            </a:r>
            <a:endParaRPr lang="en-CA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4"/>
          <a:stretch/>
        </p:blipFill>
        <p:spPr bwMode="auto">
          <a:xfrm>
            <a:off x="589668" y="1469850"/>
            <a:ext cx="7889447" cy="1934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201" y="243227"/>
            <a:ext cx="5873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Timelines</a:t>
            </a:r>
            <a:endParaRPr lang="en-CA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460714" y="3827473"/>
            <a:ext cx="10996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Special Ed.,  and </a:t>
            </a:r>
            <a:r>
              <a:rPr lang="en-US" sz="3200" dirty="0" smtClean="0"/>
              <a:t>ESL </a:t>
            </a:r>
            <a:r>
              <a:rPr lang="en-US" sz="3200" dirty="0"/>
              <a:t>students have additional time to complete each booklet.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Follow the instructions </a:t>
            </a:r>
            <a:r>
              <a:rPr lang="en-US" sz="3200" dirty="0" smtClean="0"/>
              <a:t>Ms</a:t>
            </a:r>
            <a:r>
              <a:rPr lang="en-US" sz="3200" dirty="0"/>
              <a:t>. </a:t>
            </a:r>
            <a:r>
              <a:rPr lang="en-US" sz="3200" dirty="0" err="1"/>
              <a:t>Petrovits</a:t>
            </a:r>
            <a:r>
              <a:rPr lang="en-US" sz="3200" dirty="0"/>
              <a:t> or Ms. Zhou has already given you.</a:t>
            </a:r>
            <a:endParaRPr lang="en-CA" sz="3200" dirty="0"/>
          </a:p>
        </p:txBody>
      </p:sp>
      <p:pic>
        <p:nvPicPr>
          <p:cNvPr id="7" name="Picture 6" descr="C:\Users\147527\AppData\Local\Microsoft\Windows\Temporary Internet Files\Content.IE5\AV8S8LMT\studen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748" y="704892"/>
            <a:ext cx="2392965" cy="26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9668" y="1469849"/>
            <a:ext cx="7889447" cy="193430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73015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latin typeface="+mn-lt"/>
              </a:rPr>
              <a:t>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3" y="2165513"/>
            <a:ext cx="11107614" cy="44390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8:30 students </a:t>
            </a:r>
            <a:r>
              <a:rPr lang="en-US" altLang="en-US" sz="2800" dirty="0">
                <a:cs typeface="Arial" panose="020B0604020202020204" pitchFamily="34" charset="0"/>
              </a:rPr>
              <a:t>arrive at </a:t>
            </a:r>
            <a:r>
              <a:rPr lang="en-US" altLang="en-US" sz="2800" dirty="0" smtClean="0">
                <a:cs typeface="Arial" panose="020B0604020202020204" pitchFamily="34" charset="0"/>
              </a:rPr>
              <a:t>school; take </a:t>
            </a:r>
            <a:r>
              <a:rPr lang="en-US" altLang="en-US" sz="2800" dirty="0">
                <a:cs typeface="Arial" panose="020B0604020202020204" pitchFamily="34" charset="0"/>
              </a:rPr>
              <a:t>care of bathroom needs.</a:t>
            </a:r>
          </a:p>
          <a:p>
            <a:pPr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8:45 </a:t>
            </a:r>
            <a:r>
              <a:rPr lang="en-US" altLang="en-US" sz="2800" dirty="0" smtClean="0">
                <a:cs typeface="Arial" panose="020B0604020202020204" pitchFamily="34" charset="0"/>
              </a:rPr>
              <a:t>students </a:t>
            </a:r>
            <a:r>
              <a:rPr lang="en-US" altLang="en-US" sz="2800" dirty="0">
                <a:cs typeface="Arial" panose="020B0604020202020204" pitchFamily="34" charset="0"/>
              </a:rPr>
              <a:t>are seated in </a:t>
            </a:r>
            <a:r>
              <a:rPr lang="en-US" altLang="en-US" sz="2800" dirty="0" smtClean="0">
                <a:cs typeface="Arial" panose="020B0604020202020204" pitchFamily="34" charset="0"/>
              </a:rPr>
              <a:t>the assigned classroom.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800" i="1" dirty="0">
                <a:cs typeface="Arial" panose="020B0604020202020204" pitchFamily="34" charset="0"/>
              </a:rPr>
              <a:t>If you have not already done so, see the posted lists in the main </a:t>
            </a:r>
            <a:r>
              <a:rPr lang="en-US" altLang="en-US" sz="2800" i="1" dirty="0" smtClean="0">
                <a:cs typeface="Arial" panose="020B0604020202020204" pitchFamily="34" charset="0"/>
              </a:rPr>
              <a:t>hall, in front of the library, and in the </a:t>
            </a:r>
            <a:r>
              <a:rPr lang="en-US" altLang="en-US" sz="2800" i="1" dirty="0">
                <a:cs typeface="Arial" panose="020B0604020202020204" pitchFamily="34" charset="0"/>
              </a:rPr>
              <a:t>ESL hall to know where you will be </a:t>
            </a:r>
            <a:r>
              <a:rPr lang="en-US" altLang="en-US" sz="2800" i="1" dirty="0" smtClean="0">
                <a:cs typeface="Arial" panose="020B0604020202020204" pitchFamily="34" charset="0"/>
              </a:rPr>
              <a:t>writing.</a:t>
            </a:r>
          </a:p>
          <a:p>
            <a:pPr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If you are taking Special Ed. or ESL courses you may be writing in a different room.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>
                <a:cs typeface="Arial" panose="020B0604020202020204" pitchFamily="34" charset="0"/>
              </a:rPr>
              <a:t>Other Notes:</a:t>
            </a:r>
          </a:p>
          <a:p>
            <a:pPr lvl="1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1. There will be no cafeteria service that day.</a:t>
            </a:r>
          </a:p>
          <a:p>
            <a:pPr lvl="1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2. There is no access to the 3</a:t>
            </a:r>
            <a:r>
              <a:rPr lang="en-US" altLang="en-US" sz="2800" baseline="30000" dirty="0">
                <a:cs typeface="Arial" panose="020B0604020202020204" pitchFamily="34" charset="0"/>
              </a:rPr>
              <a:t>rd</a:t>
            </a:r>
            <a:r>
              <a:rPr lang="en-US" altLang="en-US" sz="2800" dirty="0">
                <a:cs typeface="Arial" panose="020B0604020202020204" pitchFamily="34" charset="0"/>
              </a:rPr>
              <a:t> floor before </a:t>
            </a:r>
            <a:r>
              <a:rPr lang="en-US" altLang="en-US" sz="2800" dirty="0" smtClean="0">
                <a:cs typeface="Arial" panose="020B0604020202020204" pitchFamily="34" charset="0"/>
              </a:rPr>
              <a:t>2:30, if </a:t>
            </a:r>
            <a:r>
              <a:rPr lang="en-US" altLang="en-US" sz="2800" dirty="0">
                <a:cs typeface="Arial" panose="020B0604020202020204" pitchFamily="34" charset="0"/>
              </a:rPr>
              <a:t>your locker is on the 3</a:t>
            </a:r>
            <a:r>
              <a:rPr lang="en-US" altLang="en-US" sz="2800" baseline="30000" dirty="0">
                <a:cs typeface="Arial" panose="020B0604020202020204" pitchFamily="34" charset="0"/>
              </a:rPr>
              <a:t>rd</a:t>
            </a:r>
            <a:r>
              <a:rPr lang="en-US" altLang="en-US" sz="2800" dirty="0">
                <a:cs typeface="Arial" panose="020B0604020202020204" pitchFamily="34" charset="0"/>
              </a:rPr>
              <a:t> floor, you must make sure </a:t>
            </a:r>
            <a:r>
              <a:rPr lang="en-US" altLang="en-US" sz="2800" dirty="0" smtClean="0">
                <a:cs typeface="Arial" panose="020B0604020202020204" pitchFamily="34" charset="0"/>
              </a:rPr>
              <a:t>you </a:t>
            </a:r>
            <a:r>
              <a:rPr lang="en-US" altLang="en-US" sz="2800" dirty="0">
                <a:cs typeface="Arial" panose="020B0604020202020204" pitchFamily="34" charset="0"/>
              </a:rPr>
              <a:t>do not need  access to  it that day.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014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963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TIMELINEs</a:t>
            </a:r>
            <a:endParaRPr lang="en-CA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673861" cy="364913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200" dirty="0"/>
              <a:t>8:45 a.m. – </a:t>
            </a:r>
            <a:r>
              <a:rPr lang="en-US" sz="3200" dirty="0" smtClean="0"/>
              <a:t>Teachers begin to  </a:t>
            </a:r>
            <a:r>
              <a:rPr lang="en-US" sz="3200" dirty="0"/>
              <a:t>read important information to </a:t>
            </a:r>
            <a:r>
              <a:rPr lang="en-US" sz="3200" dirty="0" smtClean="0"/>
              <a:t>students</a:t>
            </a:r>
            <a:r>
              <a:rPr lang="en-US" sz="3200" dirty="0"/>
              <a:t>.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8:55 a.m. – Students receive the test material and confirm that they have everything </a:t>
            </a:r>
            <a:r>
              <a:rPr lang="en-US" sz="3200" dirty="0" smtClean="0"/>
              <a:t>they </a:t>
            </a:r>
            <a:r>
              <a:rPr lang="en-US" sz="3200" dirty="0"/>
              <a:t>need.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9:00 a.m. – Students open Session 1 booklets and </a:t>
            </a:r>
            <a:r>
              <a:rPr lang="en-US" sz="3200" dirty="0" smtClean="0"/>
              <a:t>begin. </a:t>
            </a:r>
            <a:endParaRPr lang="en-CA" sz="32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28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TIMELINEs</a:t>
            </a:r>
            <a:endParaRPr lang="en-CA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78" y="2165514"/>
            <a:ext cx="10486291" cy="36491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10:30– 10:40 </a:t>
            </a:r>
            <a:r>
              <a:rPr lang="en-US" sz="3200" dirty="0"/>
              <a:t>Students </a:t>
            </a:r>
            <a:r>
              <a:rPr lang="en-US" sz="3200" dirty="0" smtClean="0"/>
              <a:t>have </a:t>
            </a:r>
            <a:r>
              <a:rPr lang="en-US" sz="3200" dirty="0"/>
              <a:t>a snack and take a washroom break.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 smtClean="0"/>
              <a:t>10:40 </a:t>
            </a:r>
            <a:r>
              <a:rPr lang="en-US" sz="3200" dirty="0"/>
              <a:t>– Students are back in </a:t>
            </a:r>
            <a:r>
              <a:rPr lang="en-US" sz="3200" dirty="0" smtClean="0"/>
              <a:t>room </a:t>
            </a:r>
            <a:r>
              <a:rPr lang="en-US" sz="3200" dirty="0"/>
              <a:t>and ensure they are sitting in the </a:t>
            </a:r>
            <a:r>
              <a:rPr lang="en-US" sz="3200" i="1" dirty="0"/>
              <a:t>same seat </a:t>
            </a:r>
            <a:r>
              <a:rPr lang="en-US" sz="3200" dirty="0"/>
              <a:t>that they were in when they completed </a:t>
            </a:r>
            <a:r>
              <a:rPr lang="en-CA" sz="3200" dirty="0"/>
              <a:t>Session 1 </a:t>
            </a:r>
            <a:r>
              <a:rPr lang="en-CA" sz="3200" dirty="0" smtClean="0"/>
              <a:t>booklet.</a:t>
            </a:r>
            <a:endParaRPr lang="en-CA" sz="32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788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latin typeface="+mn-lt"/>
              </a:rPr>
              <a:t>TIMELINEs</a:t>
            </a:r>
            <a:endParaRPr lang="en-CA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10:45</a:t>
            </a: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 smtClean="0"/>
              <a:t> </a:t>
            </a:r>
            <a:r>
              <a:rPr lang="en-US" sz="3200" dirty="0"/>
              <a:t>Students receive instructions and begin to work on Session </a:t>
            </a:r>
            <a:r>
              <a:rPr lang="en-US" sz="3200" dirty="0" smtClean="0"/>
              <a:t>2</a:t>
            </a:r>
            <a:endParaRPr lang="en-US" sz="3200" dirty="0"/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 smtClean="0"/>
              <a:t>10:45-12:30 </a:t>
            </a:r>
          </a:p>
          <a:p>
            <a:pPr marL="0" indent="0">
              <a:buNone/>
              <a:defRPr/>
            </a:pPr>
            <a:r>
              <a:rPr lang="en-US" sz="3200" dirty="0" smtClean="0"/>
              <a:t>Students </a:t>
            </a:r>
            <a:r>
              <a:rPr lang="en-US" sz="3200" dirty="0"/>
              <a:t>complete Session 2 </a:t>
            </a:r>
            <a:r>
              <a:rPr lang="en-US" sz="3200" dirty="0" smtClean="0"/>
              <a:t>booklet, </a:t>
            </a:r>
            <a:r>
              <a:rPr lang="en-US" sz="3200" dirty="0"/>
              <a:t>complete a student questionnaire, wait until all </a:t>
            </a:r>
            <a:r>
              <a:rPr lang="en-US" sz="3200" dirty="0" smtClean="0"/>
              <a:t>tests and questionnaires </a:t>
            </a:r>
            <a:r>
              <a:rPr lang="en-US" sz="3200" dirty="0"/>
              <a:t>are completed and collected, and then are dismissed.</a:t>
            </a:r>
            <a:endParaRPr lang="en-CA" sz="32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348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512</TotalTime>
  <Words>1379</Words>
  <Application>Microsoft Office PowerPoint</Application>
  <PresentationFormat>Custom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Celestial</vt:lpstr>
      <vt:lpstr>OSSLT</vt:lpstr>
      <vt:lpstr>OSSLT – Tuesday, April 10, 2018 </vt:lpstr>
      <vt:lpstr>OSSLT – Tuesday, April 10, 2018 </vt:lpstr>
      <vt:lpstr>PowerPoint Presentation</vt:lpstr>
      <vt:lpstr>PowerPoint Presentation</vt:lpstr>
      <vt:lpstr>TIMELINEs</vt:lpstr>
      <vt:lpstr>TIMELINEs</vt:lpstr>
      <vt:lpstr>TIMELINEs</vt:lpstr>
      <vt:lpstr>TIMELINEs</vt:lpstr>
      <vt:lpstr>PowerPoint Presentation</vt:lpstr>
      <vt:lpstr>Punctuality &amp; Absenteeism</vt:lpstr>
      <vt:lpstr>Punctuality &amp; Absenteeism</vt:lpstr>
      <vt:lpstr>Punctuality &amp; Absenteeism</vt:lpstr>
      <vt:lpstr>What  to  bring</vt:lpstr>
      <vt:lpstr>What to Bring</vt:lpstr>
      <vt:lpstr>What to Bring</vt:lpstr>
      <vt:lpstr>WHAT YOU NEED TO KNOW</vt:lpstr>
      <vt:lpstr>What You Need To Know</vt:lpstr>
      <vt:lpstr>What You Need To Know</vt:lpstr>
      <vt:lpstr>TEST  PROTOCOL</vt:lpstr>
      <vt:lpstr>TEST PROTOCOL</vt:lpstr>
      <vt:lpstr>Test PROTOCOL</vt:lpstr>
      <vt:lpstr>TEST  PROTOCOL</vt:lpstr>
      <vt:lpstr>TEST  PROTOCOL</vt:lpstr>
      <vt:lpstr>PowerPoint Presentation</vt:lpstr>
      <vt:lpstr>TEST PROTOCOL</vt:lpstr>
      <vt:lpstr>Responding to the readings</vt:lpstr>
      <vt:lpstr>Writing Tips…  </vt:lpstr>
      <vt:lpstr>Reading Tips</vt:lpstr>
      <vt:lpstr>REMEMBER…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OSSLT</dc:title>
  <dc:creator>Derek Sherman</dc:creator>
  <cp:lastModifiedBy>Kopyto, Marc</cp:lastModifiedBy>
  <cp:revision>66</cp:revision>
  <cp:lastPrinted>2018-03-21T14:59:32Z</cp:lastPrinted>
  <dcterms:created xsi:type="dcterms:W3CDTF">2015-02-02T18:35:17Z</dcterms:created>
  <dcterms:modified xsi:type="dcterms:W3CDTF">2018-04-04T12:25:51Z</dcterms:modified>
</cp:coreProperties>
</file>